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9" r:id="rId5"/>
    <p:sldId id="285" r:id="rId6"/>
    <p:sldId id="261" r:id="rId7"/>
    <p:sldId id="280" r:id="rId8"/>
    <p:sldId id="284" r:id="rId9"/>
    <p:sldId id="348" r:id="rId10"/>
    <p:sldId id="283" r:id="rId11"/>
    <p:sldId id="291" r:id="rId12"/>
    <p:sldId id="349" r:id="rId13"/>
    <p:sldId id="313" r:id="rId14"/>
    <p:sldId id="329" r:id="rId15"/>
    <p:sldId id="331" r:id="rId16"/>
    <p:sldId id="352" r:id="rId17"/>
    <p:sldId id="350" r:id="rId18"/>
    <p:sldId id="335" r:id="rId19"/>
    <p:sldId id="336" r:id="rId20"/>
    <p:sldId id="301" r:id="rId21"/>
    <p:sldId id="343" r:id="rId22"/>
    <p:sldId id="344" r:id="rId23"/>
    <p:sldId id="345" r:id="rId24"/>
    <p:sldId id="265" r:id="rId25"/>
  </p:sldIdLst>
  <p:sldSz cx="12192000" cy="6858000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ho Rönni" initials="JR" lastIdx="1" clrIdx="0">
    <p:extLst>
      <p:ext uri="{19B8F6BF-5375-455C-9EA6-DF929625EA0E}">
        <p15:presenceInfo xmlns:p15="http://schemas.microsoft.com/office/powerpoint/2012/main" userId="Juho Rön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647832-8336-41E9-9B9A-F03600E7031E}" v="1" dt="2021-09-28T10:31:32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7027" autoAdjust="0"/>
  </p:normalViewPr>
  <p:slideViewPr>
    <p:cSldViewPr snapToGrid="0">
      <p:cViewPr varScale="1">
        <p:scale>
          <a:sx n="75" d="100"/>
          <a:sy n="75" d="100"/>
        </p:scale>
        <p:origin x="10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3E0D5-8D6D-4A4C-AC9A-BD0F74A5D144}" type="datetimeFigureOut">
              <a:t>28.11.2022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DF7AF-7949-9E41-BB3F-D11751355EA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457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D7624739-F09F-A842-BABA-A6C0F3974B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5" y="368300"/>
            <a:ext cx="11449050" cy="540067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338D97-A230-9848-9792-5052D955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1548" y="1363306"/>
            <a:ext cx="918410" cy="2769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2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42602467-3A8B-423D-8470-5562645A26CA}" type="datetime1">
              <a:rPr lang="fi-FI" smtClean="0"/>
              <a:t>28.11.2022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628F5231-7896-BA4C-AACE-FA070AE01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638" y="1251868"/>
            <a:ext cx="3628800" cy="362880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9EC8DC2-ABFA-7A40-AAE7-82E644A7B0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1310" y="3806276"/>
            <a:ext cx="3989778" cy="1074392"/>
          </a:xfrm>
        </p:spPr>
        <p:txBody>
          <a:bodyPr/>
          <a:lstStyle>
            <a:lvl1pPr marL="6350" indent="0" algn="l">
              <a:lnSpc>
                <a:spcPts val="2500"/>
              </a:lnSpc>
              <a:buNone/>
              <a:tabLst/>
              <a:defRPr sz="2300" b="1">
                <a:solidFill>
                  <a:schemeClr val="bg1"/>
                </a:solidFill>
              </a:defRPr>
            </a:lvl1pPr>
            <a:lvl2pPr marL="6350" indent="0" algn="l">
              <a:buNone/>
              <a:tabLst/>
              <a:defRPr sz="2300" b="1">
                <a:solidFill>
                  <a:schemeClr val="bg1"/>
                </a:solidFill>
              </a:defRPr>
            </a:lvl2pPr>
            <a:lvl3pPr marL="6350" indent="0" algn="l">
              <a:buNone/>
              <a:tabLst/>
              <a:defRPr sz="2300" b="1">
                <a:solidFill>
                  <a:schemeClr val="bg1"/>
                </a:solidFill>
              </a:defRPr>
            </a:lvl3pPr>
            <a:lvl4pPr marL="6350" indent="0" algn="l">
              <a:buNone/>
              <a:tabLst/>
              <a:defRPr sz="2300" b="1">
                <a:solidFill>
                  <a:schemeClr val="bg1"/>
                </a:solidFill>
              </a:defRPr>
            </a:lvl4pPr>
            <a:lvl5pPr marL="6350" indent="0" algn="l">
              <a:buNone/>
              <a:tabLst/>
              <a:defRPr sz="23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9310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6ADBA6-C7E2-D64E-9D77-470509EC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760881"/>
            <a:ext cx="9864724" cy="664797"/>
          </a:xfrm>
        </p:spPr>
        <p:txBody>
          <a:bodyPr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5B0977-FBAE-0843-91A1-195E39554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9" y="1903293"/>
            <a:ext cx="9864724" cy="1676293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4415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D7624739-F09F-A842-BABA-A6C0F3974B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5" y="368300"/>
            <a:ext cx="11449050" cy="540067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628F5231-7896-BA4C-AACE-FA070AE01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638" y="1251868"/>
            <a:ext cx="3628800" cy="3628800"/>
          </a:xfrm>
          <a:prstGeom prst="rect">
            <a:avLst/>
          </a:prstGeom>
        </p:spPr>
      </p:pic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52F6A9C2-5B5B-D047-BE59-21319B4044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1311" y="1448805"/>
            <a:ext cx="3989778" cy="1074392"/>
          </a:xfrm>
        </p:spPr>
        <p:txBody>
          <a:bodyPr/>
          <a:lstStyle>
            <a:lvl1pPr marL="6350" indent="0" algn="l">
              <a:lnSpc>
                <a:spcPts val="2500"/>
              </a:lnSpc>
              <a:buNone/>
              <a:tabLst/>
              <a:defRPr sz="3000" b="1">
                <a:solidFill>
                  <a:schemeClr val="bg1"/>
                </a:solidFill>
              </a:defRPr>
            </a:lvl1pPr>
            <a:lvl2pPr marL="6350" indent="0" algn="l">
              <a:buNone/>
              <a:tabLst/>
              <a:defRPr sz="2300" b="1">
                <a:solidFill>
                  <a:schemeClr val="bg1"/>
                </a:solidFill>
              </a:defRPr>
            </a:lvl2pPr>
            <a:lvl3pPr marL="6350" indent="0" algn="l">
              <a:buNone/>
              <a:tabLst/>
              <a:defRPr sz="2300" b="1">
                <a:solidFill>
                  <a:schemeClr val="bg1"/>
                </a:solidFill>
              </a:defRPr>
            </a:lvl3pPr>
            <a:lvl4pPr marL="6350" indent="0" algn="l">
              <a:buNone/>
              <a:tabLst/>
              <a:defRPr sz="2300" b="1">
                <a:solidFill>
                  <a:schemeClr val="bg1"/>
                </a:solidFill>
              </a:defRPr>
            </a:lvl4pPr>
            <a:lvl5pPr marL="6350" indent="0" algn="l">
              <a:buNone/>
              <a:tabLst/>
              <a:defRPr sz="23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4ADB0C00-F06B-6344-BF07-1D248EA0CF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61310" y="3687256"/>
            <a:ext cx="2706783" cy="1193411"/>
          </a:xfrm>
        </p:spPr>
        <p:txBody>
          <a:bodyPr/>
          <a:lstStyle>
            <a:lvl1pPr marL="6350" indent="0" algn="l">
              <a:lnSpc>
                <a:spcPts val="1920"/>
              </a:lnSpc>
              <a:buNone/>
              <a:tabLst/>
              <a:defRPr sz="1600" b="0">
                <a:solidFill>
                  <a:schemeClr val="bg1"/>
                </a:solidFill>
              </a:defRPr>
            </a:lvl1pPr>
            <a:lvl2pPr marL="6350" indent="0" algn="l">
              <a:buNone/>
              <a:tabLst/>
              <a:defRPr sz="2300" b="1">
                <a:solidFill>
                  <a:schemeClr val="bg1"/>
                </a:solidFill>
              </a:defRPr>
            </a:lvl2pPr>
            <a:lvl3pPr marL="6350" indent="0" algn="l">
              <a:buNone/>
              <a:tabLst/>
              <a:defRPr sz="2300" b="1">
                <a:solidFill>
                  <a:schemeClr val="bg1"/>
                </a:solidFill>
              </a:defRPr>
            </a:lvl3pPr>
            <a:lvl4pPr marL="6350" indent="0" algn="l">
              <a:buNone/>
              <a:tabLst/>
              <a:defRPr sz="2300" b="1">
                <a:solidFill>
                  <a:schemeClr val="bg1"/>
                </a:solidFill>
              </a:defRPr>
            </a:lvl4pPr>
            <a:lvl5pPr marL="6350" indent="0" algn="l">
              <a:buNone/>
              <a:tabLst/>
              <a:defRPr sz="23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3192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B42AA0E-1E03-854E-874B-5ABD52143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5" y="368300"/>
            <a:ext cx="11449050" cy="54006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338D97-A230-9848-9792-5052D955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1548" y="1363306"/>
            <a:ext cx="918410" cy="2769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2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F8926BB1-94E0-48C1-A60F-ECA0DE71F264}" type="datetime1">
              <a:rPr lang="fi-FI" smtClean="0"/>
              <a:t>28.11.2022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628F5231-7896-BA4C-AACE-FA070AE01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638" y="1251868"/>
            <a:ext cx="3628800" cy="362880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9EC8DC2-ABFA-7A40-AAE7-82E644A7B0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1310" y="3806276"/>
            <a:ext cx="3989778" cy="1074392"/>
          </a:xfrm>
        </p:spPr>
        <p:txBody>
          <a:bodyPr/>
          <a:lstStyle>
            <a:lvl1pPr marL="6350" indent="0" algn="l">
              <a:lnSpc>
                <a:spcPts val="2500"/>
              </a:lnSpc>
              <a:buNone/>
              <a:tabLst/>
              <a:defRPr sz="2300" b="1">
                <a:solidFill>
                  <a:schemeClr val="bg1"/>
                </a:solidFill>
              </a:defRPr>
            </a:lvl1pPr>
            <a:lvl2pPr marL="6350" indent="0" algn="l">
              <a:buNone/>
              <a:tabLst/>
              <a:defRPr sz="2300" b="1">
                <a:solidFill>
                  <a:schemeClr val="bg1"/>
                </a:solidFill>
              </a:defRPr>
            </a:lvl2pPr>
            <a:lvl3pPr marL="6350" indent="0" algn="l">
              <a:buNone/>
              <a:tabLst/>
              <a:defRPr sz="2300" b="1">
                <a:solidFill>
                  <a:schemeClr val="bg1"/>
                </a:solidFill>
              </a:defRPr>
            </a:lvl3pPr>
            <a:lvl4pPr marL="6350" indent="0" algn="l">
              <a:buNone/>
              <a:tabLst/>
              <a:defRPr sz="2300" b="1">
                <a:solidFill>
                  <a:schemeClr val="bg1"/>
                </a:solidFill>
              </a:defRPr>
            </a:lvl4pPr>
            <a:lvl5pPr marL="6350" indent="0" algn="l">
              <a:buNone/>
              <a:tabLst/>
              <a:defRPr sz="23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024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EB68ECE-8386-A746-A8C3-E6566F2E4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5" y="368300"/>
            <a:ext cx="11449050" cy="540067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338D97-A230-9848-9792-5052D955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1548" y="1363306"/>
            <a:ext cx="918410" cy="2769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2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D94BB8CF-D3D8-4DD4-A1D7-1CCD4D4933D3}" type="datetime1">
              <a:rPr lang="fi-FI" smtClean="0"/>
              <a:t>28.11.2022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628F5231-7896-BA4C-AACE-FA070AE01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638" y="1251868"/>
            <a:ext cx="3628800" cy="362880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9EC8DC2-ABFA-7A40-AAE7-82E644A7B0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1310" y="3806276"/>
            <a:ext cx="3989778" cy="1074392"/>
          </a:xfrm>
        </p:spPr>
        <p:txBody>
          <a:bodyPr/>
          <a:lstStyle>
            <a:lvl1pPr marL="6350" indent="0" algn="l">
              <a:lnSpc>
                <a:spcPts val="2500"/>
              </a:lnSpc>
              <a:buNone/>
              <a:tabLst/>
              <a:defRPr sz="2300" b="1">
                <a:solidFill>
                  <a:schemeClr val="bg1"/>
                </a:solidFill>
              </a:defRPr>
            </a:lvl1pPr>
            <a:lvl2pPr marL="6350" indent="0" algn="l">
              <a:buNone/>
              <a:tabLst/>
              <a:defRPr sz="2300" b="1">
                <a:solidFill>
                  <a:schemeClr val="bg1"/>
                </a:solidFill>
              </a:defRPr>
            </a:lvl2pPr>
            <a:lvl3pPr marL="6350" indent="0" algn="l">
              <a:buNone/>
              <a:tabLst/>
              <a:defRPr sz="2300" b="1">
                <a:solidFill>
                  <a:schemeClr val="bg1"/>
                </a:solidFill>
              </a:defRPr>
            </a:lvl3pPr>
            <a:lvl4pPr marL="6350" indent="0" algn="l">
              <a:buNone/>
              <a:tabLst/>
              <a:defRPr sz="2300" b="1">
                <a:solidFill>
                  <a:schemeClr val="bg1"/>
                </a:solidFill>
              </a:defRPr>
            </a:lvl4pPr>
            <a:lvl5pPr marL="6350" indent="0" algn="l">
              <a:buNone/>
              <a:tabLst/>
              <a:defRPr sz="23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2192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vä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666FC57-3AE7-AF48-B138-494DAEC02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5" y="368300"/>
            <a:ext cx="11449050" cy="540067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D71CD11-B4F8-1343-8DD3-62E2434E98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94" y="1251869"/>
            <a:ext cx="3628800" cy="3628800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3CA5807F-3507-AD40-96BE-FA3A73E0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2899580"/>
            <a:ext cx="5191010" cy="332399"/>
          </a:xfrm>
        </p:spPr>
        <p:txBody>
          <a:bodyPr wrap="square" anchor="ctr" anchorCtr="0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37206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llinen väl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F2A6DB3E-A2C7-E448-A555-789060B41E76}"/>
              </a:ext>
            </a:extLst>
          </p:cNvPr>
          <p:cNvSpPr/>
          <p:nvPr userDrawn="1"/>
        </p:nvSpPr>
        <p:spPr>
          <a:xfrm>
            <a:off x="371475" y="368300"/>
            <a:ext cx="11449050" cy="5400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3CA5807F-3507-AD40-96BE-FA3A73E0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2899580"/>
            <a:ext cx="5191010" cy="332399"/>
          </a:xfrm>
        </p:spPr>
        <p:txBody>
          <a:bodyPr wrap="square" anchor="ctr" anchorCtr="0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E7147E4-20F7-9C40-8E42-0925BDE68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94" y="1251869"/>
            <a:ext cx="3628800" cy="3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36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llinen väli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F2A6DB3E-A2C7-E448-A555-789060B41E76}"/>
              </a:ext>
            </a:extLst>
          </p:cNvPr>
          <p:cNvSpPr/>
          <p:nvPr userDrawn="1"/>
        </p:nvSpPr>
        <p:spPr>
          <a:xfrm>
            <a:off x="371475" y="368300"/>
            <a:ext cx="11449050" cy="540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3CA5807F-3507-AD40-96BE-FA3A73E0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2899580"/>
            <a:ext cx="5191010" cy="332399"/>
          </a:xfrm>
        </p:spPr>
        <p:txBody>
          <a:bodyPr wrap="square" anchor="ctr" anchorCtr="0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E7147E4-20F7-9C40-8E42-0925BDE68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94" y="1251869"/>
            <a:ext cx="3628800" cy="3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13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llinen väli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F2A6DB3E-A2C7-E448-A555-789060B41E76}"/>
              </a:ext>
            </a:extLst>
          </p:cNvPr>
          <p:cNvSpPr/>
          <p:nvPr userDrawn="1"/>
        </p:nvSpPr>
        <p:spPr>
          <a:xfrm>
            <a:off x="371475" y="368300"/>
            <a:ext cx="11449050" cy="5400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3CA5807F-3507-AD40-96BE-FA3A73E0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2899580"/>
            <a:ext cx="5191010" cy="332399"/>
          </a:xfrm>
        </p:spPr>
        <p:txBody>
          <a:bodyPr wrap="square" anchor="ctr" anchorCtr="0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E7147E4-20F7-9C40-8E42-0925BDE68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94" y="1251869"/>
            <a:ext cx="3628800" cy="3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73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 +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2CC68708-4FD4-D545-A240-55817AE567EE}"/>
              </a:ext>
            </a:extLst>
          </p:cNvPr>
          <p:cNvSpPr/>
          <p:nvPr userDrawn="1"/>
        </p:nvSpPr>
        <p:spPr>
          <a:xfrm>
            <a:off x="371475" y="368300"/>
            <a:ext cx="11449050" cy="53989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5AD2AE1-DACC-3347-AF5A-101425AA46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94" y="1251869"/>
            <a:ext cx="3633538" cy="363353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76ADBA6-C7E2-D64E-9D77-470509ECF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5B0977-FBAE-0843-91A1-195E39554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9" y="2085105"/>
            <a:ext cx="4932361" cy="1676293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97380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2CC68708-4FD4-D545-A240-55817AE567EE}"/>
              </a:ext>
            </a:extLst>
          </p:cNvPr>
          <p:cNvSpPr/>
          <p:nvPr userDrawn="1"/>
        </p:nvSpPr>
        <p:spPr>
          <a:xfrm>
            <a:off x="371475" y="368300"/>
            <a:ext cx="5724523" cy="53989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16D370C-FC70-3741-83E0-465950D4C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368300"/>
            <a:ext cx="5724525" cy="540067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5AD2AE1-DACC-3347-AF5A-101425AA46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94" y="1251869"/>
            <a:ext cx="3633538" cy="363353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76ADBA6-C7E2-D64E-9D77-470509EC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1090739"/>
            <a:ext cx="4557893" cy="664797"/>
          </a:xfrm>
        </p:spPr>
        <p:txBody>
          <a:bodyPr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5B0977-FBAE-0843-91A1-195E39554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40" y="2085105"/>
            <a:ext cx="4557892" cy="1676293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8817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14C72C2-1D59-9E4E-B720-F0E88E1A7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1090739"/>
            <a:ext cx="4932362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F4CFBF-5B88-B54A-B6A2-9E391092F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3639" y="2013375"/>
            <a:ext cx="4932361" cy="17522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94181CA-EA4F-0142-A842-2601C15F40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031705" y="6104690"/>
            <a:ext cx="2711116" cy="33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6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1" r:id="rId3"/>
    <p:sldLayoutId id="2147483670" r:id="rId4"/>
    <p:sldLayoutId id="2147483666" r:id="rId5"/>
    <p:sldLayoutId id="2147483668" r:id="rId6"/>
    <p:sldLayoutId id="2147483667" r:id="rId7"/>
    <p:sldLayoutId id="2147483650" r:id="rId8"/>
    <p:sldLayoutId id="2147483663" r:id="rId9"/>
    <p:sldLayoutId id="2147483662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46088" indent="-223838" algn="l" defTabSz="914400" rtl="0" eaLnBrk="1" latinLnBrk="0" hangingPunct="1">
        <a:lnSpc>
          <a:spcPts val="22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22300" indent="-176213" algn="l" defTabSz="914400" rtl="0" eaLnBrk="1" latinLnBrk="0" hangingPunct="1">
        <a:lnSpc>
          <a:spcPts val="2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57238" indent="-134938" algn="l" defTabSz="914400" rtl="0" eaLnBrk="1" latinLnBrk="0" hangingPunct="1">
        <a:lnSpc>
          <a:spcPts val="1800"/>
        </a:lnSpc>
        <a:spcBef>
          <a:spcPts val="500"/>
        </a:spcBef>
        <a:buClr>
          <a:schemeClr val="accent2"/>
        </a:buClr>
        <a:buFont typeface="Normaali järjestelmäfontti"/>
        <a:buChar char="‑"/>
        <a:tabLst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893763" indent="-136525" algn="l" defTabSz="914400" rtl="0" eaLnBrk="1" latinLnBrk="0" hangingPunct="1">
        <a:lnSpc>
          <a:spcPts val="16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069975" indent="-176213" algn="l" defTabSz="914400" rtl="0" eaLnBrk="1" latinLnBrk="0" hangingPunct="1">
        <a:lnSpc>
          <a:spcPts val="14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tabLst/>
        <a:defRPr sz="1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orient="horz" pos="3634" userDrawn="1">
          <p15:clr>
            <a:srgbClr val="F26B43"/>
          </p15:clr>
        </p15:guide>
        <p15:guide id="8" pos="733" userDrawn="1">
          <p15:clr>
            <a:srgbClr val="F26B43"/>
          </p15:clr>
        </p15:guide>
        <p15:guide id="9" pos="69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haukkasalo.fi/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emf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1">
            <a:extLst>
              <a:ext uri="{FF2B5EF4-FFF2-40B4-BE49-F238E27FC236}">
                <a16:creationId xmlns:a16="http://schemas.microsoft.com/office/drawing/2014/main" id="{EB46DD5E-94AF-44FD-822E-C01B9D636B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1308" y="3722456"/>
            <a:ext cx="5905881" cy="1074392"/>
          </a:xfrm>
        </p:spPr>
        <p:txBody>
          <a:bodyPr/>
          <a:lstStyle/>
          <a:p>
            <a:r>
              <a:rPr lang="fi-FI" sz="2800" dirty="0"/>
              <a:t>Haukkasalon tuulivoimahanke</a:t>
            </a:r>
          </a:p>
          <a:p>
            <a:endParaRPr lang="fi-FI" sz="2800" dirty="0"/>
          </a:p>
          <a:p>
            <a:r>
              <a:rPr lang="fi-FI" sz="2800" dirty="0"/>
              <a:t>28.9.2021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B9BF46-9D24-4673-9A6A-F9575787E512}"/>
              </a:ext>
            </a:extLst>
          </p:cNvPr>
          <p:cNvSpPr txBox="1"/>
          <p:nvPr/>
        </p:nvSpPr>
        <p:spPr>
          <a:xfrm>
            <a:off x="332208" y="5785916"/>
            <a:ext cx="599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Century Gothic" panose="020B0502020202020204" pitchFamily="34" charset="0"/>
              </a:rPr>
              <a:t>TILAISUUS NAUHOITETAAN JA TALLENNE JULKAISTAAN HANKKEEN VERKKOSIVUILLA WWW.HAUKKASALO.FI</a:t>
            </a:r>
          </a:p>
        </p:txBody>
      </p:sp>
    </p:spTree>
    <p:extLst>
      <p:ext uri="{BB962C8B-B14F-4D97-AF65-F5344CB8AC3E}">
        <p14:creationId xmlns:p14="http://schemas.microsoft.com/office/powerpoint/2010/main" val="166454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D16B8-55D5-4D3B-B653-EB821CFDB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Alustavan voimalaitosalueen rajauksessa käytetyt kriteerit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6ECE65-D68A-4F45-A232-09B8EB426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6" y="1702549"/>
            <a:ext cx="5161660" cy="2292349"/>
          </a:xfrm>
        </p:spPr>
        <p:txBody>
          <a:bodyPr/>
          <a:lstStyle/>
          <a:p>
            <a:r>
              <a:rPr lang="fi-FI" sz="1600" b="1" dirty="0">
                <a:effectLst/>
                <a:ea typeface="Calibri" panose="020F0502020204030204" pitchFamily="34" charset="0"/>
              </a:rPr>
              <a:t>Maanmittauslaitos</a:t>
            </a:r>
            <a:endParaRPr lang="fi-FI" sz="1600" dirty="0">
              <a:effectLst/>
              <a:ea typeface="Calibri" panose="020F0502020204030204" pitchFamily="34" charset="0"/>
            </a:endParaRPr>
          </a:p>
          <a:p>
            <a:pPr lvl="1"/>
            <a:r>
              <a:rPr lang="fi-FI" sz="1400" dirty="0">
                <a:effectLst/>
                <a:ea typeface="Calibri" panose="020F0502020204030204" pitchFamily="34" charset="0"/>
              </a:rPr>
              <a:t>Asuinrakennukset - 2000 m minimietäisyys </a:t>
            </a:r>
          </a:p>
          <a:p>
            <a:pPr lvl="1"/>
            <a:r>
              <a:rPr lang="fi-FI" sz="1400" dirty="0">
                <a:effectLst/>
                <a:ea typeface="Calibri" panose="020F0502020204030204" pitchFamily="34" charset="0"/>
              </a:rPr>
              <a:t>Lomarakennukset - 2000 m minimietäisyys</a:t>
            </a:r>
          </a:p>
          <a:p>
            <a:pPr lvl="1"/>
            <a:r>
              <a:rPr lang="fi-FI" sz="1400" dirty="0">
                <a:effectLst/>
                <a:ea typeface="Calibri" panose="020F0502020204030204" pitchFamily="34" charset="0"/>
              </a:rPr>
              <a:t>Luonnonsuojelualue, kansallispuisto, luonnonpuisto - 500 m minimietäisyys</a:t>
            </a:r>
          </a:p>
          <a:p>
            <a:r>
              <a:rPr lang="fi-FI" sz="1600" b="1" dirty="0">
                <a:effectLst/>
                <a:ea typeface="Calibri" panose="020F0502020204030204" pitchFamily="34" charset="0"/>
              </a:rPr>
              <a:t>SYKE</a:t>
            </a:r>
            <a:endParaRPr lang="fi-FI" sz="1600" dirty="0">
              <a:effectLst/>
              <a:ea typeface="Calibri" panose="020F0502020204030204" pitchFamily="34" charset="0"/>
            </a:endParaRPr>
          </a:p>
          <a:p>
            <a:pPr lvl="1"/>
            <a:r>
              <a:rPr lang="fi-FI" sz="1400" dirty="0">
                <a:effectLst/>
                <a:ea typeface="Calibri" panose="020F0502020204030204" pitchFamily="34" charset="0"/>
              </a:rPr>
              <a:t>Natura-alueet -  500 m minimietäisyys</a:t>
            </a:r>
          </a:p>
          <a:p>
            <a:pPr lvl="1"/>
            <a:r>
              <a:rPr lang="fi-FI" sz="1400" dirty="0">
                <a:effectLst/>
                <a:ea typeface="Calibri" panose="020F0502020204030204" pitchFamily="34" charset="0"/>
              </a:rPr>
              <a:t>Pohjavesialueet - 200 m minimietäisyys</a:t>
            </a:r>
          </a:p>
          <a:p>
            <a:pPr lvl="1"/>
            <a:r>
              <a:rPr lang="fi-FI" sz="1400" dirty="0">
                <a:effectLst/>
                <a:ea typeface="Calibri" panose="020F0502020204030204" pitchFamily="34" charset="0"/>
              </a:rPr>
              <a:t>Maakuntakaavan virkistysalueet - 500 m minimietäisyys</a:t>
            </a:r>
          </a:p>
          <a:p>
            <a:r>
              <a:rPr lang="fi-FI" sz="1600" b="1" dirty="0">
                <a:effectLst/>
                <a:ea typeface="Calibri" panose="020F0502020204030204" pitchFamily="34" charset="0"/>
              </a:rPr>
              <a:t>ANS Finland</a:t>
            </a:r>
            <a:endParaRPr lang="fi-FI" sz="1600" dirty="0">
              <a:effectLst/>
              <a:ea typeface="Calibri" panose="020F0502020204030204" pitchFamily="34" charset="0"/>
            </a:endParaRPr>
          </a:p>
          <a:p>
            <a:pPr lvl="1"/>
            <a:r>
              <a:rPr lang="fi-FI" sz="1400" dirty="0">
                <a:effectLst/>
                <a:ea typeface="Calibri" panose="020F0502020204030204" pitchFamily="34" charset="0"/>
              </a:rPr>
              <a:t>Lentoesteet - 2 km minimietäisyys tuulivoimalakohteiden ympärillä</a:t>
            </a:r>
          </a:p>
          <a:p>
            <a:r>
              <a:rPr lang="fi-FI" sz="1600" b="1" dirty="0">
                <a:effectLst/>
                <a:ea typeface="Calibri" panose="020F0502020204030204" pitchFamily="34" charset="0"/>
              </a:rPr>
              <a:t>Museovirasto</a:t>
            </a:r>
            <a:endParaRPr lang="fi-FI" sz="1600" dirty="0">
              <a:effectLst/>
              <a:ea typeface="Calibri" panose="020F0502020204030204" pitchFamily="34" charset="0"/>
            </a:endParaRPr>
          </a:p>
          <a:p>
            <a:pPr lvl="1"/>
            <a:r>
              <a:rPr lang="en-US" sz="1400" dirty="0">
                <a:effectLst/>
                <a:ea typeface="Calibri" panose="020F0502020204030204" pitchFamily="34" charset="0"/>
              </a:rPr>
              <a:t>RKY-</a:t>
            </a:r>
            <a:r>
              <a:rPr lang="en-US" sz="1400" dirty="0" err="1">
                <a:effectLst/>
                <a:ea typeface="Calibri" panose="020F0502020204030204" pitchFamily="34" charset="0"/>
              </a:rPr>
              <a:t>alueet</a:t>
            </a:r>
            <a:r>
              <a:rPr lang="en-US" sz="1400" dirty="0">
                <a:effectLst/>
                <a:ea typeface="Calibri" panose="020F0502020204030204" pitchFamily="34" charset="0"/>
              </a:rPr>
              <a:t> - 200 m </a:t>
            </a:r>
            <a:r>
              <a:rPr lang="fi-FI" sz="1400" dirty="0">
                <a:effectLst/>
                <a:ea typeface="Calibri" panose="020F0502020204030204" pitchFamily="34" charset="0"/>
              </a:rPr>
              <a:t>minimietäisyys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A80BAB-37A6-42A1-8C1D-8AAD40152EBF}"/>
              </a:ext>
            </a:extLst>
          </p:cNvPr>
          <p:cNvSpPr txBox="1">
            <a:spLocks/>
          </p:cNvSpPr>
          <p:nvPr/>
        </p:nvSpPr>
        <p:spPr>
          <a:xfrm>
            <a:off x="6426201" y="1702550"/>
            <a:ext cx="4602161" cy="2292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6088" indent="-223838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2300" indent="-176213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57238" indent="-134938" algn="l" defTabSz="914400" rtl="0" eaLnBrk="1" latinLnBrk="0" hangingPunct="1">
              <a:lnSpc>
                <a:spcPts val="1800"/>
              </a:lnSpc>
              <a:spcBef>
                <a:spcPts val="500"/>
              </a:spcBef>
              <a:buClr>
                <a:schemeClr val="accent2"/>
              </a:buClr>
              <a:buFont typeface="Normaali järjestelmäfontti"/>
              <a:buChar char="‑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93763" indent="-136525" algn="l" defTabSz="914400" rtl="0" eaLnBrk="1" latinLnBrk="0" hangingPunct="1">
              <a:lnSpc>
                <a:spcPts val="16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69975" indent="-176213" algn="l" defTabSz="914400" rtl="0" eaLnBrk="1" latinLnBrk="0" hangingPunct="1">
              <a:lnSpc>
                <a:spcPts val="14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effectLst/>
                <a:ea typeface="Calibri" panose="020F0502020204030204" pitchFamily="34" charset="0"/>
              </a:rPr>
              <a:t>Birdlife Suomi</a:t>
            </a:r>
            <a:endParaRPr lang="fi-FI" sz="1600" dirty="0">
              <a:effectLst/>
              <a:ea typeface="Calibri" panose="020F0502020204030204" pitchFamily="34" charset="0"/>
            </a:endParaRPr>
          </a:p>
          <a:p>
            <a:pPr lvl="1"/>
            <a:r>
              <a:rPr lang="fi-FI" sz="1400" dirty="0">
                <a:effectLst/>
                <a:ea typeface="Calibri" panose="020F0502020204030204" pitchFamily="34" charset="0"/>
              </a:rPr>
              <a:t>FINIBA-alueet - 500 m minimietäisyys</a:t>
            </a:r>
            <a:endParaRPr lang="fi-FI" sz="1400" b="1" dirty="0">
              <a:effectLst/>
              <a:ea typeface="Calibri" panose="020F0502020204030204" pitchFamily="34" charset="0"/>
            </a:endParaRPr>
          </a:p>
          <a:p>
            <a:r>
              <a:rPr lang="fi-FI" sz="1600" b="1" dirty="0">
                <a:effectLst/>
                <a:ea typeface="Calibri" panose="020F0502020204030204" pitchFamily="34" charset="0"/>
              </a:rPr>
              <a:t>Väylä-virasto</a:t>
            </a:r>
            <a:endParaRPr lang="fi-FI" sz="1600" dirty="0">
              <a:effectLst/>
              <a:ea typeface="Calibri" panose="020F0502020204030204" pitchFamily="34" charset="0"/>
            </a:endParaRPr>
          </a:p>
          <a:p>
            <a:pPr lvl="1"/>
            <a:r>
              <a:rPr lang="fi-FI" sz="1400" dirty="0">
                <a:effectLst/>
                <a:ea typeface="Calibri" panose="020F0502020204030204" pitchFamily="34" charset="0"/>
              </a:rPr>
              <a:t>Toiminnallinen luokka 1 tai yli 100 km/h = valtatiet; 450 m minimietäisyys</a:t>
            </a:r>
          </a:p>
          <a:p>
            <a:pPr lvl="1"/>
            <a:r>
              <a:rPr lang="fi-FI" sz="1400" dirty="0">
                <a:effectLst/>
                <a:ea typeface="Calibri" panose="020F0502020204030204" pitchFamily="34" charset="0"/>
              </a:rPr>
              <a:t>Toiminnallinen luokka 2-3 = päätiet; 330 m minimietäisyys</a:t>
            </a:r>
          </a:p>
          <a:p>
            <a:pPr lvl="1"/>
            <a:r>
              <a:rPr lang="fi-FI" sz="1400" dirty="0">
                <a:effectLst/>
                <a:ea typeface="Calibri" panose="020F0502020204030204" pitchFamily="34" charset="0"/>
              </a:rPr>
              <a:t>Toiminnallinen luokka 4-5,8 = paikallistiet; 330 m minimietäisyys</a:t>
            </a:r>
          </a:p>
          <a:p>
            <a:pPr lvl="1"/>
            <a:r>
              <a:rPr lang="fi-FI" sz="1400" dirty="0">
                <a:effectLst/>
                <a:ea typeface="Calibri" panose="020F0502020204030204" pitchFamily="34" charset="0"/>
              </a:rPr>
              <a:t>Toiminnallinen luokka 6 = paikallistiet; 50 m minimietäisyys</a:t>
            </a:r>
          </a:p>
          <a:p>
            <a:r>
              <a:rPr lang="fi-FI" sz="1600" b="1" dirty="0">
                <a:effectLst/>
                <a:ea typeface="Calibri" panose="020F0502020204030204" pitchFamily="34" charset="0"/>
              </a:rPr>
              <a:t>Ilmatieteenlaitos</a:t>
            </a:r>
            <a:endParaRPr lang="fi-FI" sz="1600" dirty="0">
              <a:effectLst/>
              <a:ea typeface="Calibri" panose="020F0502020204030204" pitchFamily="34" charset="0"/>
            </a:endParaRPr>
          </a:p>
          <a:p>
            <a:pPr lvl="1"/>
            <a:r>
              <a:rPr lang="fi-FI" sz="1400" dirty="0">
                <a:effectLst/>
                <a:ea typeface="Calibri" panose="020F0502020204030204" pitchFamily="34" charset="0"/>
              </a:rPr>
              <a:t>Tutkahavaintoasemat - 15 km minimietäisyys</a:t>
            </a:r>
          </a:p>
        </p:txBody>
      </p:sp>
    </p:spTree>
    <p:extLst>
      <p:ext uri="{BB962C8B-B14F-4D97-AF65-F5344CB8AC3E}">
        <p14:creationId xmlns:p14="http://schemas.microsoft.com/office/powerpoint/2010/main" val="4101896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4BF3B-FBDB-4F2A-89E7-C195B370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Alustava tuulivoimalaitosten sijoitusalue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DA8D93E-1F4C-4206-AFAE-5596D97D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5" y="1702549"/>
            <a:ext cx="4299905" cy="2292349"/>
          </a:xfrm>
        </p:spPr>
        <p:txBody>
          <a:bodyPr/>
          <a:lstStyle/>
          <a:p>
            <a:r>
              <a:rPr lang="fi-FI" sz="2000" dirty="0">
                <a:effectLst/>
                <a:ea typeface="Calibri" panose="020F0502020204030204" pitchFamily="34" charset="0"/>
              </a:rPr>
              <a:t>Alueelle sijoitettavissa alustavasti enintään 14 voimalaitosta</a:t>
            </a:r>
          </a:p>
          <a:p>
            <a:pPr lvl="2"/>
            <a:r>
              <a:rPr lang="fi-FI" sz="1600" dirty="0">
                <a:ea typeface="Calibri" panose="020F0502020204030204" pitchFamily="34" charset="0"/>
              </a:rPr>
              <a:t>Voimalan teho 6-10 MW</a:t>
            </a:r>
          </a:p>
          <a:p>
            <a:pPr lvl="2"/>
            <a:r>
              <a:rPr lang="fi-FI" sz="1600" dirty="0">
                <a:ea typeface="Calibri" panose="020F0502020204030204" pitchFamily="34" charset="0"/>
              </a:rPr>
              <a:t>Napakorkeus 200m</a:t>
            </a:r>
          </a:p>
          <a:p>
            <a:pPr lvl="2"/>
            <a:r>
              <a:rPr lang="fi-FI" sz="1600" dirty="0">
                <a:ea typeface="Calibri" panose="020F0502020204030204" pitchFamily="34" charset="0"/>
              </a:rPr>
              <a:t>Pyyhkäisykorkeus 300m</a:t>
            </a:r>
          </a:p>
          <a:p>
            <a:r>
              <a:rPr lang="fi-FI" sz="2000" dirty="0">
                <a:ea typeface="Calibri" panose="020F0502020204030204" pitchFamily="34" charset="0"/>
              </a:rPr>
              <a:t>Voimalaitosalueiden vuokrasopimukset pääosin solmittu</a:t>
            </a:r>
          </a:p>
          <a:p>
            <a:r>
              <a:rPr lang="fi-FI" sz="2000" dirty="0">
                <a:ea typeface="Calibri" panose="020F0502020204030204" pitchFamily="34" charset="0"/>
              </a:rPr>
              <a:t>Suunnitelma tarkkenee prosessin edetessä, riippuen mm. kaavoituksesta, maan-omistajaneuvotteluista, sähkö-verkkoliitynnästä ja turvaetäisyyksistä</a:t>
            </a:r>
          </a:p>
          <a:p>
            <a:endParaRPr lang="fi-FI" sz="2000" dirty="0">
              <a:ea typeface="Calibri" panose="020F0502020204030204" pitchFamily="34" charset="0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6797C4D0-0330-4A56-A6ED-E930EEB40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12" b="16648"/>
          <a:stretch/>
        </p:blipFill>
        <p:spPr>
          <a:xfrm>
            <a:off x="5778585" y="1702549"/>
            <a:ext cx="5979653" cy="482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CD2AAA-8216-4469-8813-637E1C9F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Alue on Satakunnan maakuntakaavassa merkitty </a:t>
            </a:r>
            <a:br>
              <a:rPr lang="fi-FI" dirty="0"/>
            </a:br>
            <a:r>
              <a:rPr lang="fi-FI" dirty="0"/>
              <a:t>tuulivoimaloiden alueeksi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9268099E-088F-475D-BB9A-BD55A2CB6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78" b="25565"/>
          <a:stretch/>
        </p:blipFill>
        <p:spPr>
          <a:xfrm>
            <a:off x="1163636" y="1790701"/>
            <a:ext cx="10552113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7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837176A-AFCB-4964-BF57-4EBE9DA3B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8740"/>
          <a:stretch/>
        </p:blipFill>
        <p:spPr>
          <a:xfrm>
            <a:off x="1144588" y="1425679"/>
            <a:ext cx="10872152" cy="52113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9363CF-836D-4B27-B3EA-A565CA004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7" y="760881"/>
            <a:ext cx="10687843" cy="664797"/>
          </a:xfrm>
        </p:spPr>
        <p:txBody>
          <a:bodyPr/>
          <a:lstStyle/>
          <a:p>
            <a:r>
              <a:rPr lang="fi-FI" dirty="0"/>
              <a:t>Hankealue suhteessa muihin meneillään oleviin tuulivoimahankkeisiin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7E526D-4299-4C51-A9E3-789313B15D96}"/>
              </a:ext>
            </a:extLst>
          </p:cNvPr>
          <p:cNvSpPr/>
          <p:nvPr/>
        </p:nvSpPr>
        <p:spPr>
          <a:xfrm>
            <a:off x="6504837" y="4368796"/>
            <a:ext cx="869418" cy="429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Paholammi</a:t>
            </a:r>
            <a:endParaRPr lang="fi-FI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i-FI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YVA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782EA3-F23B-403D-AFF5-CE4F797365C4}"/>
              </a:ext>
            </a:extLst>
          </p:cNvPr>
          <p:cNvSpPr/>
          <p:nvPr/>
        </p:nvSpPr>
        <p:spPr>
          <a:xfrm>
            <a:off x="5866129" y="2489204"/>
            <a:ext cx="902335" cy="429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Marjakeidas</a:t>
            </a:r>
          </a:p>
          <a:p>
            <a:pPr algn="ctr"/>
            <a:r>
              <a:rPr lang="fi-FI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YVA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52307C-5A84-4CAC-BC83-00514F1F8C2F}"/>
              </a:ext>
            </a:extLst>
          </p:cNvPr>
          <p:cNvSpPr/>
          <p:nvPr/>
        </p:nvSpPr>
        <p:spPr>
          <a:xfrm>
            <a:off x="5153660" y="4787896"/>
            <a:ext cx="869418" cy="4292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Haukkasalo</a:t>
            </a:r>
          </a:p>
        </p:txBody>
      </p:sp>
    </p:spTree>
    <p:extLst>
      <p:ext uri="{BB962C8B-B14F-4D97-AF65-F5344CB8AC3E}">
        <p14:creationId xmlns:p14="http://schemas.microsoft.com/office/powerpoint/2010/main" val="1632191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6E736-C6A4-48D7-A99A-399E3AA7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Luonnos suunnittelualueesta / kaavoitusalueesta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4E624-BA93-4056-9143-A967D189D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9" y="1903293"/>
            <a:ext cx="5130481" cy="1676293"/>
          </a:xfrm>
        </p:spPr>
        <p:txBody>
          <a:bodyPr/>
          <a:lstStyle/>
          <a:p>
            <a:r>
              <a:rPr lang="fi-FI" dirty="0"/>
              <a:t>Oheisen luonnoksen mukainen kaavoitusalue sisältää noin 1 000 metrin turvaetäisyydet ennakoiduilta tuulivoimaloiden paikoilta</a:t>
            </a:r>
          </a:p>
          <a:p>
            <a:pPr lvl="2"/>
            <a:r>
              <a:rPr lang="fi-FI" dirty="0"/>
              <a:t>Tuulivoimaloiden sijoittelualue sijaitsee kaava-alueen sisäosissa</a:t>
            </a:r>
          </a:p>
          <a:p>
            <a:r>
              <a:rPr lang="fi-FI" dirty="0"/>
              <a:t>Luonnoksessa esitetyt tielinjaukset ovat alustavia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85A32-5432-4094-B3FD-D9E9A552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290" y="1903293"/>
            <a:ext cx="5432180" cy="470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51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F175D96-4BD7-B849-9860-FE95C88D0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2899580"/>
            <a:ext cx="5191010" cy="332399"/>
          </a:xfrm>
        </p:spPr>
        <p:txBody>
          <a:bodyPr/>
          <a:lstStyle/>
          <a:p>
            <a:r>
              <a:rPr lang="fi-FI"/>
              <a:t>Hankkeen alustava aikataulu</a:t>
            </a:r>
          </a:p>
        </p:txBody>
      </p:sp>
    </p:spTree>
    <p:extLst>
      <p:ext uri="{BB962C8B-B14F-4D97-AF65-F5344CB8AC3E}">
        <p14:creationId xmlns:p14="http://schemas.microsoft.com/office/powerpoint/2010/main" val="2108383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FD07-EC1F-48D0-9C01-F5C0A0F7A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Hankkeen alustava aikataulu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B635-80E1-4F22-8D22-E3572C665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2250" indent="0">
              <a:buNone/>
            </a:pPr>
            <a:r>
              <a:rPr lang="fi-FI" dirty="0"/>
              <a:t>9/2021:	Esittely Kankaanpään kaupunginhallitukselle </a:t>
            </a:r>
          </a:p>
          <a:p>
            <a:pPr marL="222250" indent="0">
              <a:buNone/>
            </a:pPr>
            <a:r>
              <a:rPr lang="fi-FI" dirty="0"/>
              <a:t>9/2021:	Tiedottaminen ja keskustelutilaisuus lähialueiden asukkaille</a:t>
            </a:r>
          </a:p>
          <a:p>
            <a:pPr marL="222250" indent="0">
              <a:buNone/>
            </a:pPr>
            <a:r>
              <a:rPr lang="fi-FI" dirty="0"/>
              <a:t>10-11/2021:	Kaavoituksen aloituspyyntö käsiteltäväksi</a:t>
            </a:r>
            <a:br>
              <a:rPr lang="fi-FI" dirty="0"/>
            </a:br>
            <a:r>
              <a:rPr lang="fi-FI" dirty="0"/>
              <a:t>		YVA-prosessin aloitus</a:t>
            </a:r>
          </a:p>
          <a:p>
            <a:pPr marL="222250" indent="0">
              <a:buNone/>
            </a:pPr>
            <a:r>
              <a:rPr lang="fi-FI" dirty="0"/>
              <a:t>+1 vuosi:	Hankkeen valmistelu rakentamisvalmiuteen </a:t>
            </a:r>
            <a:br>
              <a:rPr lang="fi-FI" dirty="0"/>
            </a:br>
            <a:r>
              <a:rPr lang="fi-FI" dirty="0"/>
              <a:t>		Rakennuslupien 	hakeminen/saaminen (olettaen, että rakentamisen 		mahdollistava kaava on saanut lainvoiman)</a:t>
            </a:r>
          </a:p>
          <a:p>
            <a:pPr marL="222250" indent="0">
              <a:buNone/>
            </a:pPr>
            <a:r>
              <a:rPr lang="fi-FI" dirty="0"/>
              <a:t>+2 vuotta:	Rakentamisvaihe</a:t>
            </a:r>
          </a:p>
          <a:p>
            <a:pPr marL="222250" indent="0">
              <a:buNone/>
            </a:pPr>
            <a:r>
              <a:rPr lang="fi-FI" dirty="0"/>
              <a:t>+3 vuotta:	Sähköntuotanto alkaa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7C4D4-14AE-4D72-A9DE-94EBA0BE1F0E}"/>
              </a:ext>
            </a:extLst>
          </p:cNvPr>
          <p:cNvSpPr txBox="1"/>
          <p:nvPr/>
        </p:nvSpPr>
        <p:spPr>
          <a:xfrm>
            <a:off x="1348740" y="3642360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i="1" dirty="0">
                <a:latin typeface="Century Gothic" panose="020B0502020202020204" pitchFamily="34" charset="0"/>
              </a:rPr>
              <a:t>kaavoituksen</a:t>
            </a:r>
            <a:br>
              <a:rPr lang="fi-FI" sz="1000" i="1" dirty="0">
                <a:latin typeface="Century Gothic" panose="020B0502020202020204" pitchFamily="34" charset="0"/>
              </a:rPr>
            </a:br>
            <a:r>
              <a:rPr lang="fi-FI" sz="1000" i="1" dirty="0">
                <a:latin typeface="Century Gothic" panose="020B0502020202020204" pitchFamily="34" charset="0"/>
              </a:rPr>
              <a:t>valmistumisesta</a:t>
            </a:r>
          </a:p>
        </p:txBody>
      </p:sp>
    </p:spTree>
    <p:extLst>
      <p:ext uri="{BB962C8B-B14F-4D97-AF65-F5344CB8AC3E}">
        <p14:creationId xmlns:p14="http://schemas.microsoft.com/office/powerpoint/2010/main" val="1337568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F175D96-4BD7-B849-9860-FE95C88D0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2733381"/>
            <a:ext cx="5191010" cy="664797"/>
          </a:xfrm>
        </p:spPr>
        <p:txBody>
          <a:bodyPr/>
          <a:lstStyle/>
          <a:p>
            <a:r>
              <a:rPr lang="fi-FI" dirty="0"/>
              <a:t>Hanke paikallisten </a:t>
            </a:r>
            <a:br>
              <a:rPr lang="fi-FI" dirty="0"/>
            </a:br>
            <a:r>
              <a:rPr lang="fi-FI" dirty="0"/>
              <a:t>asukkaiden näkökulmasta</a:t>
            </a:r>
          </a:p>
        </p:txBody>
      </p:sp>
    </p:spTree>
    <p:extLst>
      <p:ext uri="{BB962C8B-B14F-4D97-AF65-F5344CB8AC3E}">
        <p14:creationId xmlns:p14="http://schemas.microsoft.com/office/powerpoint/2010/main" val="2206463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30D22-B2DA-4513-AEA7-3758DD978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Työllisyys- ja talousvaikutukset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314B3-EA71-4A46-8292-3D0B4267B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9" y="1903293"/>
            <a:ext cx="6829741" cy="1676293"/>
          </a:xfrm>
        </p:spPr>
        <p:txBody>
          <a:bodyPr/>
          <a:lstStyle/>
          <a:p>
            <a:r>
              <a:rPr lang="fi-FI" dirty="0"/>
              <a:t>Pohjan Voima on sitoutunut käyttämään mahdollisimman laajasti paikallista työvoimaa ja urakoitsijoita</a:t>
            </a:r>
          </a:p>
          <a:p>
            <a:pPr lvl="1"/>
            <a:r>
              <a:rPr lang="fi-FI" dirty="0"/>
              <a:t>Suunnittelu ja selvitykset</a:t>
            </a:r>
          </a:p>
          <a:p>
            <a:pPr lvl="1"/>
            <a:r>
              <a:rPr lang="fi-FI" dirty="0"/>
              <a:t>Maanrakennustyöt ja sähköverkko</a:t>
            </a:r>
          </a:p>
          <a:p>
            <a:pPr lvl="1"/>
            <a:r>
              <a:rPr lang="fi-FI" dirty="0"/>
              <a:t>Voimaloiden käyttö ja kunnossapito</a:t>
            </a:r>
          </a:p>
          <a:p>
            <a:pPr lvl="1"/>
            <a:r>
              <a:rPr lang="fi-FI" dirty="0"/>
              <a:t>Majoitus-, ravintola- ja muut ulkopuoliset palvelut</a:t>
            </a:r>
          </a:p>
          <a:p>
            <a:r>
              <a:rPr lang="fi-FI" dirty="0"/>
              <a:t>Merkittävät kiinteistöverotulot</a:t>
            </a:r>
          </a:p>
          <a:p>
            <a:pPr lvl="1"/>
            <a:r>
              <a:rPr lang="fi-FI" dirty="0"/>
              <a:t>Elinkaaren aikana kiinteistöveroa yli 400 000 euroa / voimala</a:t>
            </a:r>
          </a:p>
          <a:p>
            <a:r>
              <a:rPr lang="fi-FI" dirty="0"/>
              <a:t>Maanvuokratulot maanomistajille</a:t>
            </a:r>
          </a:p>
          <a:p>
            <a:pPr lvl="1"/>
            <a:r>
              <a:rPr lang="fi-FI" dirty="0"/>
              <a:t>Voimalaitospaikat</a:t>
            </a:r>
          </a:p>
          <a:p>
            <a:pPr lvl="1"/>
            <a:r>
              <a:rPr lang="fi-FI" dirty="0"/>
              <a:t>Aluekorvaukset</a:t>
            </a:r>
          </a:p>
          <a:p>
            <a:r>
              <a:rPr lang="fi-FI" dirty="0"/>
              <a:t>Kaupunki ei joudu investoimaan hankkeen infraan, eikä hanke saa valtion tukia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3A91E3-7088-4960-AC77-E03D40555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720" y="1903293"/>
            <a:ext cx="3402961" cy="39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27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C6642-DEF8-462C-95F3-BAF114FD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Osallistaminen ja viestintä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F56F8-5277-4322-B45E-A45A26172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9" y="1903293"/>
            <a:ext cx="7227886" cy="1676293"/>
          </a:xfrm>
        </p:spPr>
        <p:txBody>
          <a:bodyPr/>
          <a:lstStyle/>
          <a:p>
            <a:r>
              <a:rPr lang="fi-FI" dirty="0"/>
              <a:t>Pohjan Voima on kotimainen, kasvollinen ja pitkäjänteinen toimija. Haluamme varmistaa, että hankkeidemme lähialueiden ihmisiä kuunnellaan mahdollisimman laajasti</a:t>
            </a:r>
          </a:p>
          <a:p>
            <a:r>
              <a:rPr lang="fi-FI" dirty="0"/>
              <a:t>Viestimme koko hankkeen ajan aktiivisesti – ensimmäinen tilaisuus paikallisille asukkaille syyskuussa</a:t>
            </a:r>
          </a:p>
          <a:p>
            <a:r>
              <a:rPr lang="fi-FI" dirty="0"/>
              <a:t>Osallistamisen ja viestinnän keskeiset työkalut</a:t>
            </a:r>
          </a:p>
          <a:p>
            <a:pPr lvl="1"/>
            <a:r>
              <a:rPr lang="fi-FI" dirty="0"/>
              <a:t>Tiedottaminen ja </a:t>
            </a:r>
            <a:r>
              <a:rPr lang="fi-FI" dirty="0">
                <a:hlinkClick r:id="rId2"/>
              </a:rPr>
              <a:t>www.haukkasalo.fi</a:t>
            </a:r>
            <a:r>
              <a:rPr lang="fi-FI" dirty="0"/>
              <a:t> –verkkosivut</a:t>
            </a:r>
          </a:p>
          <a:p>
            <a:pPr lvl="1"/>
            <a:r>
              <a:rPr lang="fi-FI" dirty="0"/>
              <a:t>Yleisötilaisuudet hankkeen tärkeimmissä vaiheissa</a:t>
            </a:r>
          </a:p>
          <a:p>
            <a:pPr lvl="1"/>
            <a:r>
              <a:rPr lang="fi-FI" dirty="0"/>
              <a:t>Pohjan Voiman avainhenkilöt edustavat hanketta itse</a:t>
            </a:r>
          </a:p>
          <a:p>
            <a:pPr lvl="1"/>
            <a:r>
              <a:rPr lang="fi-FI" dirty="0"/>
              <a:t>YVA- ja kaavoitusprosessin määrämuotoinen osallistaminen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85A5C-EE56-4A94-B28B-864AF58EB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921" y="1903292"/>
            <a:ext cx="3064566" cy="402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8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1210-EA8B-4D98-A39E-F7DFC80E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Puhujan esittely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63239-221D-4DB8-B5B2-78467F5CE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419" y="1903293"/>
            <a:ext cx="6976943" cy="1676293"/>
          </a:xfrm>
        </p:spPr>
        <p:txBody>
          <a:bodyPr/>
          <a:lstStyle/>
          <a:p>
            <a:pPr marL="222250" indent="0">
              <a:lnSpc>
                <a:spcPct val="100000"/>
              </a:lnSpc>
              <a:buNone/>
            </a:pPr>
            <a:r>
              <a:rPr lang="fi-FI" sz="2200" b="1" dirty="0"/>
              <a:t>Tomi Mäkipelto</a:t>
            </a:r>
          </a:p>
          <a:p>
            <a:pPr marL="222250" indent="0">
              <a:lnSpc>
                <a:spcPct val="100000"/>
              </a:lnSpc>
              <a:buNone/>
            </a:pPr>
            <a:r>
              <a:rPr lang="fi-FI" sz="1600" dirty="0"/>
              <a:t>Pohjan Voima Oy:n perustaja ja toimitusjohtaja</a:t>
            </a:r>
          </a:p>
          <a:p>
            <a:pPr marL="222250" indent="0">
              <a:lnSpc>
                <a:spcPct val="100000"/>
              </a:lnSpc>
              <a:buNone/>
            </a:pPr>
            <a:r>
              <a:rPr lang="fi-FI" sz="1400" dirty="0"/>
              <a:t>Tomi on toiminut aiemmin energiatehokkuusyhtiö </a:t>
            </a:r>
            <a:r>
              <a:rPr lang="fi-FI" sz="1400" dirty="0" err="1"/>
              <a:t>LeaseGreenin</a:t>
            </a:r>
            <a:r>
              <a:rPr lang="fi-FI" sz="1400" dirty="0"/>
              <a:t> toimitusjohtajana, YIT:n energia- ja ympäristöliiketoiminnoista vastaavana johtajana ja EPV Energian kehitysjohtajana. </a:t>
            </a:r>
          </a:p>
          <a:p>
            <a:pPr marL="222250" indent="0">
              <a:lnSpc>
                <a:spcPct val="100000"/>
              </a:lnSpc>
              <a:buNone/>
            </a:pPr>
            <a:r>
              <a:rPr lang="fi-FI" sz="1400" dirty="0"/>
              <a:t>EPV Energialla Tomi toimi myös konsernin maatuulivoimayhtiöiden EPV Tuulivoiman ja </a:t>
            </a:r>
            <a:r>
              <a:rPr lang="fi-FI" sz="1400" dirty="0" err="1"/>
              <a:t>Rajakiirin</a:t>
            </a:r>
            <a:r>
              <a:rPr lang="fi-FI" sz="1400" dirty="0"/>
              <a:t> toimitusjohtajana, vastaten kahdestatoista suuresta tuulivoimahankkeesta.</a:t>
            </a:r>
          </a:p>
          <a:p>
            <a:pPr marL="222250" indent="0">
              <a:lnSpc>
                <a:spcPct val="100000"/>
              </a:lnSpc>
              <a:buNone/>
            </a:pPr>
            <a:r>
              <a:rPr lang="fi-FI" sz="1400" dirty="0"/>
              <a:t>Seinäjoelta kotoisin oleva Tomi on koulutukseltaan diplomi-insinööri ja kauppatieteiden tohtori.</a:t>
            </a:r>
          </a:p>
        </p:txBody>
      </p:sp>
      <p:pic>
        <p:nvPicPr>
          <p:cNvPr id="7" name="Picture 6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7395D123-24B5-4B3B-BBB1-7B575A88F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38" y="1903293"/>
            <a:ext cx="2887781" cy="28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88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73922-922D-4666-A4AA-BECE49AD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Maisema- ja ympäristövaikutukset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92E8-CF4B-4DD7-AEDD-B96C6FC38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9" y="1903293"/>
            <a:ext cx="7008811" cy="1676293"/>
          </a:xfrm>
        </p:spPr>
        <p:txBody>
          <a:bodyPr/>
          <a:lstStyle/>
          <a:p>
            <a:r>
              <a:rPr lang="fi-FI" dirty="0"/>
              <a:t>Pohjan Voiman tavoitteena on rakentaa alueelle enintään 14 tuulivoimalan hanke. Maltillisen kokoisen tuulipuiston sovittaminen paikalliseen maisemaan on hieman helpompaa kuin suuremman hankkeen</a:t>
            </a:r>
          </a:p>
          <a:p>
            <a:r>
              <a:rPr lang="fi-FI" dirty="0"/>
              <a:t>Vaikutukset paikallisiin asukkaisiin, ympäristöön ja maisemaan selvitetään osana YVA-prosessia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9150C-AC56-4EF2-BCAC-DC2279855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075" y="1906176"/>
            <a:ext cx="3122247" cy="407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58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C9195D8-2112-495C-AFF5-78617951F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1310" y="1252606"/>
            <a:ext cx="3989778" cy="1074392"/>
          </a:xfrm>
        </p:spPr>
        <p:txBody>
          <a:bodyPr/>
          <a:lstStyle/>
          <a:p>
            <a:r>
              <a:rPr lang="fi-FI" sz="2800" dirty="0"/>
              <a:t>Tehtävämme on rakentaa kotimaista, edullista ja uusiutuvaa energiaa ihmistä ja luontoa kunnioittaen.</a:t>
            </a:r>
          </a:p>
          <a:p>
            <a:endParaRPr lang="fi-FI" sz="2800" dirty="0"/>
          </a:p>
          <a:p>
            <a:endParaRPr lang="fi-FI" sz="2800" dirty="0"/>
          </a:p>
          <a:p>
            <a:r>
              <a:rPr lang="fi-FI" sz="2800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336542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80D4D5-BA31-024C-A1DB-D6FBF0F7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A74D80-F65F-074D-9F0E-F63DDE4B3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Pohjan Voima lyhyesti</a:t>
            </a:r>
          </a:p>
          <a:p>
            <a:r>
              <a:rPr lang="fi-FI" dirty="0"/>
              <a:t>Hankkeen esittely</a:t>
            </a:r>
          </a:p>
          <a:p>
            <a:r>
              <a:rPr lang="fi-FI" dirty="0"/>
              <a:t>Hankkeen alustava aikataulu</a:t>
            </a:r>
          </a:p>
          <a:p>
            <a:r>
              <a:rPr lang="fi-FI" dirty="0"/>
              <a:t>Hanke paikallisten asukkaiden näkökulmasta</a:t>
            </a:r>
          </a:p>
        </p:txBody>
      </p:sp>
    </p:spTree>
    <p:extLst>
      <p:ext uri="{BB962C8B-B14F-4D97-AF65-F5344CB8AC3E}">
        <p14:creationId xmlns:p14="http://schemas.microsoft.com/office/powerpoint/2010/main" val="46650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F175D96-4BD7-B849-9860-FE95C88D0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2899580"/>
            <a:ext cx="5191010" cy="332399"/>
          </a:xfrm>
        </p:spPr>
        <p:txBody>
          <a:bodyPr/>
          <a:lstStyle/>
          <a:p>
            <a:r>
              <a:rPr lang="fi-FI" dirty="0"/>
              <a:t>Pohjan Voima lyhyesti</a:t>
            </a:r>
          </a:p>
        </p:txBody>
      </p:sp>
    </p:spTree>
    <p:extLst>
      <p:ext uri="{BB962C8B-B14F-4D97-AF65-F5344CB8AC3E}">
        <p14:creationId xmlns:p14="http://schemas.microsoft.com/office/powerpoint/2010/main" val="349541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484B-D50B-4A35-8F09-73913272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40" y="1090739"/>
            <a:ext cx="4786491" cy="664797"/>
          </a:xfrm>
        </p:spPr>
        <p:txBody>
          <a:bodyPr/>
          <a:lstStyle/>
          <a:p>
            <a:pPr marL="222250" indent="0">
              <a:buNone/>
            </a:pPr>
            <a:r>
              <a:rPr lang="fi-FI" b="1" dirty="0"/>
              <a:t>Tehtävämme on rakentaa kotimaista, kohtuuhintaista ja uusiutuvaa energiantuotantoa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6923E-10C6-4B8A-8874-7D326CDBE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40" y="2319420"/>
            <a:ext cx="4557892" cy="1676293"/>
          </a:xfrm>
        </p:spPr>
        <p:txBody>
          <a:bodyPr/>
          <a:lstStyle/>
          <a:p>
            <a:r>
              <a:rPr lang="fi-FI" sz="2000" b="1" dirty="0"/>
              <a:t>Kuunnellen</a:t>
            </a:r>
            <a:br>
              <a:rPr lang="fi-FI" sz="2000" b="1" dirty="0"/>
            </a:br>
            <a:r>
              <a:rPr lang="fi-FI" dirty="0"/>
              <a:t>Hankkeidemme lähialueiden ihmisiä kuunnellaan mahdollisimman laajasti</a:t>
            </a:r>
          </a:p>
          <a:p>
            <a:r>
              <a:rPr lang="fi-FI" sz="2000" b="1" dirty="0"/>
              <a:t>Pitkäjänteisesti</a:t>
            </a:r>
            <a:br>
              <a:rPr lang="fi-FI" sz="2000" b="1" dirty="0"/>
            </a:br>
            <a:r>
              <a:rPr lang="fi-FI" dirty="0"/>
              <a:t>Kestäviä ratkaisuja ympäristölle, työtä ihmisille ja verotuloja kunnille</a:t>
            </a:r>
          </a:p>
          <a:p>
            <a:r>
              <a:rPr lang="fi-FI" sz="2000" b="1" dirty="0"/>
              <a:t>Ammattitaidolla</a:t>
            </a:r>
            <a:br>
              <a:rPr lang="fi-FI" sz="2000" b="1" dirty="0"/>
            </a:br>
            <a:r>
              <a:rPr lang="fi-FI" dirty="0"/>
              <a:t>Avainhenkilöillä ja kumppaneilla on pitkä ja monipuolinen kokemus energia-alalta</a:t>
            </a:r>
            <a:endParaRPr lang="fi-FI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566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1210-EA8B-4D98-A39E-F7DFC80E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Pohjan Voiman avainhenkilöt ja kumppanit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BE76F6-30A6-488D-B636-52395C4967FB}"/>
              </a:ext>
            </a:extLst>
          </p:cNvPr>
          <p:cNvSpPr/>
          <p:nvPr/>
        </p:nvSpPr>
        <p:spPr>
          <a:xfrm>
            <a:off x="1163638" y="1617542"/>
            <a:ext cx="2006282" cy="32524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latin typeface="Century Gothic" panose="020B0502020202020204" pitchFamily="34" charset="0"/>
              </a:rPr>
              <a:t>Avainhenkilöt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6601D7-701C-4BF8-85E2-6B9721673DF7}"/>
              </a:ext>
            </a:extLst>
          </p:cNvPr>
          <p:cNvSpPr/>
          <p:nvPr/>
        </p:nvSpPr>
        <p:spPr>
          <a:xfrm>
            <a:off x="1163638" y="5002066"/>
            <a:ext cx="2006282" cy="92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latin typeface="Century Gothic" panose="020B0502020202020204" pitchFamily="34" charset="0"/>
              </a:rPr>
              <a:t>Kumppanit</a:t>
            </a:r>
          </a:p>
        </p:txBody>
      </p:sp>
      <p:pic>
        <p:nvPicPr>
          <p:cNvPr id="13" name="Picture 1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6978C0B8-3B7E-4DDB-AD84-CA84CDAAD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764" y="1617542"/>
            <a:ext cx="1027110" cy="1027110"/>
          </a:xfrm>
          <a:prstGeom prst="rect">
            <a:avLst/>
          </a:prstGeom>
        </p:spPr>
      </p:pic>
      <p:pic>
        <p:nvPicPr>
          <p:cNvPr id="14" name="Picture 13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8F985412-A893-4C6B-BC37-38AB35C7D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764" y="2722668"/>
            <a:ext cx="1027111" cy="1027111"/>
          </a:xfrm>
          <a:prstGeom prst="rect">
            <a:avLst/>
          </a:prstGeom>
        </p:spPr>
      </p:pic>
      <p:pic>
        <p:nvPicPr>
          <p:cNvPr id="1026" name="Picture 2" descr="Terho Puustinen - Business writer, founder &amp;amp; CEO - Pure Media Company |  LinkedIn">
            <a:extLst>
              <a:ext uri="{FF2B5EF4-FFF2-40B4-BE49-F238E27FC236}">
                <a16:creationId xmlns:a16="http://schemas.microsoft.com/office/drawing/2014/main" id="{BD1EE12E-F95E-473F-8881-61D1F4889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5" y="3842865"/>
            <a:ext cx="1027110" cy="102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8435888-DA8D-4EDE-AEC0-387EECDB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74" y="1617543"/>
            <a:ext cx="2794319" cy="1027110"/>
          </a:xfrm>
        </p:spPr>
        <p:txBody>
          <a:bodyPr/>
          <a:lstStyle/>
          <a:p>
            <a:pPr marL="2222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600" b="1" dirty="0"/>
              <a:t>Tomi Mäkipelto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Kaavoitus ja </a:t>
            </a:r>
            <a:r>
              <a:rPr lang="fi-FI" sz="1400" dirty="0" err="1"/>
              <a:t>luvitus</a:t>
            </a:r>
            <a:endParaRPr lang="fi-FI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Maanomistajayhteydet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Suunnittelun johtaminen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CEB042C-3231-4DCF-B4CA-0D9CD78AE451}"/>
              </a:ext>
            </a:extLst>
          </p:cNvPr>
          <p:cNvSpPr txBox="1">
            <a:spLocks/>
          </p:cNvSpPr>
          <p:nvPr/>
        </p:nvSpPr>
        <p:spPr>
          <a:xfrm>
            <a:off x="4333873" y="2737739"/>
            <a:ext cx="2794319" cy="10271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6088" indent="-223838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2300" indent="-176213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57238" indent="-134938" algn="l" defTabSz="914400" rtl="0" eaLnBrk="1" latinLnBrk="0" hangingPunct="1">
              <a:lnSpc>
                <a:spcPts val="1800"/>
              </a:lnSpc>
              <a:spcBef>
                <a:spcPts val="500"/>
              </a:spcBef>
              <a:buClr>
                <a:schemeClr val="accent2"/>
              </a:buClr>
              <a:buFont typeface="Normaali järjestelmäfontti"/>
              <a:buChar char="‑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93763" indent="-136525" algn="l" defTabSz="914400" rtl="0" eaLnBrk="1" latinLnBrk="0" hangingPunct="1">
              <a:lnSpc>
                <a:spcPts val="16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69975" indent="-176213" algn="l" defTabSz="914400" rtl="0" eaLnBrk="1" latinLnBrk="0" hangingPunct="1">
              <a:lnSpc>
                <a:spcPts val="14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fi-FI" sz="1600" b="1" dirty="0"/>
              <a:t>Juho Rönni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Hankealueiden analysointi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Talous ja rahoitus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Sopimusasiat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2C96AB3-93E4-45DA-AA89-C4CACC3B8C4D}"/>
              </a:ext>
            </a:extLst>
          </p:cNvPr>
          <p:cNvSpPr txBox="1">
            <a:spLocks/>
          </p:cNvSpPr>
          <p:nvPr/>
        </p:nvSpPr>
        <p:spPr>
          <a:xfrm>
            <a:off x="4333875" y="3842864"/>
            <a:ext cx="2794319" cy="10271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6088" indent="-223838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2300" indent="-176213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57238" indent="-134938" algn="l" defTabSz="914400" rtl="0" eaLnBrk="1" latinLnBrk="0" hangingPunct="1">
              <a:lnSpc>
                <a:spcPts val="1800"/>
              </a:lnSpc>
              <a:spcBef>
                <a:spcPts val="500"/>
              </a:spcBef>
              <a:buClr>
                <a:schemeClr val="accent2"/>
              </a:buClr>
              <a:buFont typeface="Normaali järjestelmäfontti"/>
              <a:buChar char="‑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93763" indent="-136525" algn="l" defTabSz="914400" rtl="0" eaLnBrk="1" latinLnBrk="0" hangingPunct="1">
              <a:lnSpc>
                <a:spcPts val="16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69975" indent="-176213" algn="l" defTabSz="914400" rtl="0" eaLnBrk="1" latinLnBrk="0" hangingPunct="1">
              <a:lnSpc>
                <a:spcPts val="14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fi-FI" sz="1600" b="1" dirty="0"/>
              <a:t>Terho Puustinen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Viestintä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Yhteiskuntasuhteet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Toimii konsulttina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29A6F11-FD44-48FB-A146-CA850F122DC9}"/>
              </a:ext>
            </a:extLst>
          </p:cNvPr>
          <p:cNvSpPr txBox="1">
            <a:spLocks/>
          </p:cNvSpPr>
          <p:nvPr/>
        </p:nvSpPr>
        <p:spPr>
          <a:xfrm>
            <a:off x="3169920" y="5017136"/>
            <a:ext cx="8555355" cy="10271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6088" indent="-223838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2300" indent="-176213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57238" indent="-134938" algn="l" defTabSz="914400" rtl="0" eaLnBrk="1" latinLnBrk="0" hangingPunct="1">
              <a:lnSpc>
                <a:spcPts val="1800"/>
              </a:lnSpc>
              <a:spcBef>
                <a:spcPts val="500"/>
              </a:spcBef>
              <a:buClr>
                <a:schemeClr val="accent2"/>
              </a:buClr>
              <a:buFont typeface="Normaali järjestelmäfontti"/>
              <a:buChar char="‑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93763" indent="-136525" algn="l" defTabSz="914400" rtl="0" eaLnBrk="1" latinLnBrk="0" hangingPunct="1">
              <a:lnSpc>
                <a:spcPts val="16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69975" indent="-176213" algn="l" defTabSz="914400" rtl="0" eaLnBrk="1" latinLnBrk="0" hangingPunct="1">
              <a:lnSpc>
                <a:spcPts val="14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fi-FI" sz="1600" b="1" dirty="0"/>
              <a:t>Sähköverkkoliityntä:	Kaavoitus, YVA ja suunnittelu:	Sopimukset:</a:t>
            </a:r>
          </a:p>
        </p:txBody>
      </p:sp>
      <p:pic>
        <p:nvPicPr>
          <p:cNvPr id="20" name="Picture 19" descr="Logo&#10;&#10;Description automatically generated with medium confidence">
            <a:extLst>
              <a:ext uri="{FF2B5EF4-FFF2-40B4-BE49-F238E27FC236}">
                <a16:creationId xmlns:a16="http://schemas.microsoft.com/office/drawing/2014/main" id="{2010E0D1-AE80-41D3-AAD5-80E79B3FE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099" y="5494690"/>
            <a:ext cx="1621105" cy="250314"/>
          </a:xfrm>
          <a:prstGeom prst="rect">
            <a:avLst/>
          </a:prstGeom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3C1E34DA-8110-4878-A0F3-9553E74D96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397" y="5291751"/>
            <a:ext cx="1168288" cy="656192"/>
          </a:xfrm>
          <a:prstGeom prst="rect">
            <a:avLst/>
          </a:prstGeom>
        </p:spPr>
      </p:pic>
      <p:pic>
        <p:nvPicPr>
          <p:cNvPr id="1028" name="Picture 4" descr="AFRY hiring Consultant/Senior Consultant, Management Consulting - Helsinki,  Stockholm, Oslo in Helsinki Metropolitan Area | LinkedIn">
            <a:extLst>
              <a:ext uri="{FF2B5EF4-FFF2-40B4-BE49-F238E27FC236}">
                <a16:creationId xmlns:a16="http://schemas.microsoft.com/office/drawing/2014/main" id="{624F7B56-CA5C-4938-966F-04751D9D5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21" y="5297607"/>
            <a:ext cx="624504" cy="62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844894F5-1FEE-47C4-A6C0-2B8B4D3F25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6550" y="5278557"/>
            <a:ext cx="1236072" cy="69529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AB91ED8-33E8-464A-BB12-214D3A9079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8245" y="5503715"/>
            <a:ext cx="764826" cy="261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94590E-F7CA-4231-80E4-E77FB1BFF7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5035" y="1617543"/>
            <a:ext cx="1034203" cy="1060923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B26E928-9C16-489E-AE9A-4AFC57865E87}"/>
              </a:ext>
            </a:extLst>
          </p:cNvPr>
          <p:cNvSpPr txBox="1">
            <a:spLocks/>
          </p:cNvSpPr>
          <p:nvPr/>
        </p:nvSpPr>
        <p:spPr>
          <a:xfrm>
            <a:off x="8299238" y="1617542"/>
            <a:ext cx="2794319" cy="10271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6088" indent="-223838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2300" indent="-176213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57238" indent="-134938" algn="l" defTabSz="914400" rtl="0" eaLnBrk="1" latinLnBrk="0" hangingPunct="1">
              <a:lnSpc>
                <a:spcPts val="1800"/>
              </a:lnSpc>
              <a:spcBef>
                <a:spcPts val="500"/>
              </a:spcBef>
              <a:buClr>
                <a:schemeClr val="accent2"/>
              </a:buClr>
              <a:buFont typeface="Normaali järjestelmäfontti"/>
              <a:buChar char="‑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93763" indent="-136525" algn="l" defTabSz="914400" rtl="0" eaLnBrk="1" latinLnBrk="0" hangingPunct="1">
              <a:lnSpc>
                <a:spcPts val="16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69975" indent="-176213" algn="l" defTabSz="914400" rtl="0" eaLnBrk="1" latinLnBrk="0" hangingPunct="1">
              <a:lnSpc>
                <a:spcPts val="14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fi-FI" sz="1600" b="1" dirty="0"/>
              <a:t>Tommi Hietala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Sähköverkko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Toimii konsulttina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C7C9A-B6DE-4A25-AA05-C9BFABBFC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1173"/>
          <a:stretch/>
        </p:blipFill>
        <p:spPr>
          <a:xfrm>
            <a:off x="7274030" y="2737739"/>
            <a:ext cx="1025208" cy="1027110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700C589-4100-4AD5-AC18-00AF5281368C}"/>
              </a:ext>
            </a:extLst>
          </p:cNvPr>
          <p:cNvSpPr txBox="1">
            <a:spLocks/>
          </p:cNvSpPr>
          <p:nvPr/>
        </p:nvSpPr>
        <p:spPr>
          <a:xfrm>
            <a:off x="8301671" y="2740565"/>
            <a:ext cx="2794319" cy="10271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6088" indent="-223838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2300" indent="-176213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57238" indent="-134938" algn="l" defTabSz="914400" rtl="0" eaLnBrk="1" latinLnBrk="0" hangingPunct="1">
              <a:lnSpc>
                <a:spcPts val="1800"/>
              </a:lnSpc>
              <a:spcBef>
                <a:spcPts val="500"/>
              </a:spcBef>
              <a:buClr>
                <a:schemeClr val="accent2"/>
              </a:buClr>
              <a:buFont typeface="Normaali järjestelmäfontti"/>
              <a:buChar char="‑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93763" indent="-136525" algn="l" defTabSz="914400" rtl="0" eaLnBrk="1" latinLnBrk="0" hangingPunct="1">
              <a:lnSpc>
                <a:spcPts val="16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69975" indent="-176213" algn="l" defTabSz="914400" rtl="0" eaLnBrk="1" latinLnBrk="0" hangingPunct="1">
              <a:lnSpc>
                <a:spcPts val="14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fi-FI" sz="1600" b="1" dirty="0"/>
              <a:t>Matti Kautto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Kaavoituksen ohjaus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YVA:n ohjaus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Toimii konsulttina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49369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A24D-35ED-44CC-B218-0B8A29722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Olemme mukana hankkeen elinkaaren kaikissa vaiheissa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698DA5-7F28-4845-96B4-6D6E904F6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55" t="6103" r="36176" b="3276"/>
          <a:stretch/>
        </p:blipFill>
        <p:spPr>
          <a:xfrm>
            <a:off x="4908550" y="1730859"/>
            <a:ext cx="2374900" cy="4175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F070E1-01BE-41E4-BA0D-C35AA240B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3" t="6103" r="62177" b="3276"/>
          <a:stretch/>
        </p:blipFill>
        <p:spPr>
          <a:xfrm>
            <a:off x="1163637" y="1730859"/>
            <a:ext cx="2374900" cy="4175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9045D9-F266-458D-B93E-79B696BC1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25" t="6103" r="10657" b="3276"/>
          <a:stretch/>
        </p:blipFill>
        <p:spPr>
          <a:xfrm>
            <a:off x="8559800" y="1712793"/>
            <a:ext cx="2280920" cy="4175760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18639AB-A013-4CDE-93E6-51DC3FB27815}"/>
              </a:ext>
            </a:extLst>
          </p:cNvPr>
          <p:cNvSpPr/>
          <p:nvPr/>
        </p:nvSpPr>
        <p:spPr>
          <a:xfrm rot="5400000">
            <a:off x="3013076" y="3563469"/>
            <a:ext cx="2514598" cy="51054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4D0FE92-03CF-4CF3-9671-A33EC99185DF}"/>
              </a:ext>
            </a:extLst>
          </p:cNvPr>
          <p:cNvSpPr/>
          <p:nvPr/>
        </p:nvSpPr>
        <p:spPr>
          <a:xfrm rot="5400000">
            <a:off x="6664326" y="3563469"/>
            <a:ext cx="2514598" cy="51054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773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F175D96-4BD7-B849-9860-FE95C88D0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2899580"/>
            <a:ext cx="5191010" cy="332399"/>
          </a:xfrm>
        </p:spPr>
        <p:txBody>
          <a:bodyPr/>
          <a:lstStyle/>
          <a:p>
            <a:r>
              <a:rPr lang="fi-FI"/>
              <a:t>Hankkeen </a:t>
            </a:r>
            <a:r>
              <a:rPr lang="fi-FI" dirty="0"/>
              <a:t>esittely</a:t>
            </a:r>
          </a:p>
        </p:txBody>
      </p:sp>
    </p:spTree>
    <p:extLst>
      <p:ext uri="{BB962C8B-B14F-4D97-AF65-F5344CB8AC3E}">
        <p14:creationId xmlns:p14="http://schemas.microsoft.com/office/powerpoint/2010/main" val="342690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E1C724-6622-40E7-9788-FB0A680EE0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64" b="18059"/>
          <a:stretch/>
        </p:blipFill>
        <p:spPr>
          <a:xfrm>
            <a:off x="1163638" y="1518081"/>
            <a:ext cx="10709753" cy="4394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9363CF-836D-4B27-B3EA-A565CA004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Hankealue sijaitsee noin kahdeksan kilometriä Honkajoen keskustasta lounaaseen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ADB371-4C5F-45EA-BCBD-A9E8701A6246}"/>
              </a:ext>
            </a:extLst>
          </p:cNvPr>
          <p:cNvSpPr/>
          <p:nvPr/>
        </p:nvSpPr>
        <p:spPr>
          <a:xfrm rot="16200000">
            <a:off x="6524628" y="3524251"/>
            <a:ext cx="1114425" cy="1647824"/>
          </a:xfrm>
          <a:prstGeom prst="ellipse">
            <a:avLst/>
          </a:prstGeom>
          <a:noFill/>
          <a:ln w="539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9659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Pohjan Voima">
      <a:dk1>
        <a:srgbClr val="000000"/>
      </a:dk1>
      <a:lt1>
        <a:srgbClr val="FFFFFF"/>
      </a:lt1>
      <a:dk2>
        <a:srgbClr val="0F5569"/>
      </a:dk2>
      <a:lt2>
        <a:srgbClr val="E7F2F8"/>
      </a:lt2>
      <a:accent1>
        <a:srgbClr val="A19582"/>
      </a:accent1>
      <a:accent2>
        <a:srgbClr val="5DA8CF"/>
      </a:accent2>
      <a:accent3>
        <a:srgbClr val="0F5569"/>
      </a:accent3>
      <a:accent4>
        <a:srgbClr val="D0CAC0"/>
      </a:accent4>
      <a:accent5>
        <a:srgbClr val="AED3E7"/>
      </a:accent5>
      <a:accent6>
        <a:srgbClr val="8B9DAB"/>
      </a:accent6>
      <a:hlink>
        <a:srgbClr val="0F5569"/>
      </a:hlink>
      <a:folHlink>
        <a:srgbClr val="0F556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c7ed01d-797e-4749-8cb7-fdb80d988830">
      <UserInfo>
        <DisplayName>Tomi Mäkipelto</DisplayName>
        <AccountId>12</AccountId>
        <AccountType/>
      </UserInfo>
    </SharedWithUsers>
    <TaxCatchAll xmlns="cc7ed01d-797e-4749-8cb7-fdb80d988830" xsi:nil="true"/>
    <lcf76f155ced4ddcb4097134ff3c332f xmlns="fb4ae2a9-081d-487d-89a5-469329aebc7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86B582D96B834EB00B321985175DA1" ma:contentTypeVersion="16" ma:contentTypeDescription="Create a new document." ma:contentTypeScope="" ma:versionID="2d5f0f761d748e625db8fad910c1a0b1">
  <xsd:schema xmlns:xsd="http://www.w3.org/2001/XMLSchema" xmlns:xs="http://www.w3.org/2001/XMLSchema" xmlns:p="http://schemas.microsoft.com/office/2006/metadata/properties" xmlns:ns2="fb4ae2a9-081d-487d-89a5-469329aebc77" xmlns:ns3="cc7ed01d-797e-4749-8cb7-fdb80d988830" targetNamespace="http://schemas.microsoft.com/office/2006/metadata/properties" ma:root="true" ma:fieldsID="5648de04cd3dea55c9225885e58964bd" ns2:_="" ns3:_="">
    <xsd:import namespace="fb4ae2a9-081d-487d-89a5-469329aebc77"/>
    <xsd:import namespace="cc7ed01d-797e-4749-8cb7-fdb80d9888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ae2a9-081d-487d-89a5-469329aebc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0451d30-6347-4e55-bf43-92921465d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ed01d-797e-4749-8cb7-fdb80d9888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e450f9-a1e4-46f2-8354-4c59061bd8e3}" ma:internalName="TaxCatchAll" ma:showField="CatchAllData" ma:web="cc7ed01d-797e-4749-8cb7-fdb80d9888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196FF-E1E9-49D7-8A3D-7F9E599483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CBAC40-D42E-4D20-873B-0337505692B7}">
  <ds:schemaRefs>
    <ds:schemaRef ds:uri="cc7ed01d-797e-4749-8cb7-fdb80d988830"/>
    <ds:schemaRef ds:uri="fb4ae2a9-081d-487d-89a5-469329ae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7720569-A4DC-43B4-8E26-FA38896A44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4ae2a9-081d-487d-89a5-469329aebc77"/>
    <ds:schemaRef ds:uri="cc7ed01d-797e-4749-8cb7-fdb80d9888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653</Words>
  <Application>Microsoft Office PowerPoint</Application>
  <PresentationFormat>Laajakuva</PresentationFormat>
  <Paragraphs>123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Normaali järjestelmäfontti</vt:lpstr>
      <vt:lpstr>Wingdings</vt:lpstr>
      <vt:lpstr>Office-teema</vt:lpstr>
      <vt:lpstr>PowerPoint-esitys</vt:lpstr>
      <vt:lpstr>Puhujan esittely</vt:lpstr>
      <vt:lpstr>Sisältö</vt:lpstr>
      <vt:lpstr>Pohjan Voima lyhyesti</vt:lpstr>
      <vt:lpstr>Tehtävämme on rakentaa kotimaista, kohtuuhintaista ja uusiutuvaa energiantuotantoa</vt:lpstr>
      <vt:lpstr>Pohjan Voiman avainhenkilöt ja kumppanit</vt:lpstr>
      <vt:lpstr>Olemme mukana hankkeen elinkaaren kaikissa vaiheissa</vt:lpstr>
      <vt:lpstr>Hankkeen esittely</vt:lpstr>
      <vt:lpstr>Hankealue sijaitsee noin kahdeksan kilometriä Honkajoen keskustasta lounaaseen</vt:lpstr>
      <vt:lpstr>Alustavan voimalaitosalueen rajauksessa käytetyt kriteerit</vt:lpstr>
      <vt:lpstr>Alustava tuulivoimalaitosten sijoitusalue</vt:lpstr>
      <vt:lpstr>Alue on Satakunnan maakuntakaavassa merkitty  tuulivoimaloiden alueeksi</vt:lpstr>
      <vt:lpstr>Hankealue suhteessa muihin meneillään oleviin tuulivoimahankkeisiin</vt:lpstr>
      <vt:lpstr>Luonnos suunnittelualueesta / kaavoitusalueesta</vt:lpstr>
      <vt:lpstr>Hankkeen alustava aikataulu</vt:lpstr>
      <vt:lpstr>Hankkeen alustava aikataulu</vt:lpstr>
      <vt:lpstr>Hanke paikallisten  asukkaiden näkökulmasta</vt:lpstr>
      <vt:lpstr>Työllisyys- ja talousvaikutukset</vt:lpstr>
      <vt:lpstr>Osallistaminen ja viestintä</vt:lpstr>
      <vt:lpstr>Maisema- ja ympäristövaikutukset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Jussi Salakka</dc:creator>
  <cp:lastModifiedBy>Sami Merelä</cp:lastModifiedBy>
  <cp:revision>10</cp:revision>
  <cp:lastPrinted>2021-05-28T07:58:25Z</cp:lastPrinted>
  <dcterms:created xsi:type="dcterms:W3CDTF">2021-03-04T12:56:52Z</dcterms:created>
  <dcterms:modified xsi:type="dcterms:W3CDTF">2022-11-28T12:45:32Z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0x0101005386B582D96B834EB00B321985175DA1</vt:lpwstr>
  </property>
</Properties>
</file>